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43"/>
  </p:notesMasterIdLst>
  <p:handoutMasterIdLst>
    <p:handoutMasterId r:id="rId44"/>
  </p:handoutMasterIdLst>
  <p:sldIdLst>
    <p:sldId id="321" r:id="rId2"/>
    <p:sldId id="408" r:id="rId3"/>
    <p:sldId id="394" r:id="rId4"/>
    <p:sldId id="395" r:id="rId5"/>
    <p:sldId id="396" r:id="rId6"/>
    <p:sldId id="397" r:id="rId7"/>
    <p:sldId id="398" r:id="rId8"/>
    <p:sldId id="405" r:id="rId9"/>
    <p:sldId id="410" r:id="rId10"/>
    <p:sldId id="409" r:id="rId11"/>
    <p:sldId id="411" r:id="rId12"/>
    <p:sldId id="406" r:id="rId13"/>
    <p:sldId id="365" r:id="rId14"/>
    <p:sldId id="366" r:id="rId15"/>
    <p:sldId id="407" r:id="rId16"/>
    <p:sldId id="367" r:id="rId17"/>
    <p:sldId id="401" r:id="rId18"/>
    <p:sldId id="370" r:id="rId19"/>
    <p:sldId id="403" r:id="rId20"/>
    <p:sldId id="404" r:id="rId21"/>
    <p:sldId id="402" r:id="rId22"/>
    <p:sldId id="369" r:id="rId23"/>
    <p:sldId id="373" r:id="rId24"/>
    <p:sldId id="378" r:id="rId25"/>
    <p:sldId id="379" r:id="rId26"/>
    <p:sldId id="380" r:id="rId27"/>
    <p:sldId id="374" r:id="rId28"/>
    <p:sldId id="376" r:id="rId29"/>
    <p:sldId id="382" r:id="rId30"/>
    <p:sldId id="381" r:id="rId31"/>
    <p:sldId id="383" r:id="rId32"/>
    <p:sldId id="372" r:id="rId33"/>
    <p:sldId id="377" r:id="rId34"/>
    <p:sldId id="384" r:id="rId35"/>
    <p:sldId id="385" r:id="rId36"/>
    <p:sldId id="386" r:id="rId37"/>
    <p:sldId id="387" r:id="rId38"/>
    <p:sldId id="388" r:id="rId39"/>
    <p:sldId id="390" r:id="rId40"/>
    <p:sldId id="392" r:id="rId41"/>
    <p:sldId id="393" r:id="rId42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79118" autoAdjust="0"/>
  </p:normalViewPr>
  <p:slideViewPr>
    <p:cSldViewPr snapToGrid="0">
      <p:cViewPr varScale="1">
        <p:scale>
          <a:sx n="56" d="100"/>
          <a:sy n="56" d="100"/>
        </p:scale>
        <p:origin x="89" y="170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17.02.2024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17.02.2024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jpe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jpe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11408116" cy="799561"/>
          </a:xfrm>
        </p:spPr>
        <p:txBody>
          <a:bodyPr/>
          <a:lstStyle/>
          <a:p>
            <a:r>
              <a:rPr lang="ru-RU" sz="8000" dirty="0"/>
              <a:t>Как я перестал бояться и полюбил </a:t>
            </a:r>
            <a:r>
              <a:rPr lang="ru-RU" sz="8000" dirty="0" err="1"/>
              <a:t>Gradle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730360B6-9BEA-4E7A-86BF-8226732A0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3341" y="9107764"/>
            <a:ext cx="3051175" cy="639763"/>
          </a:xfrm>
        </p:spPr>
        <p:txBody>
          <a:bodyPr/>
          <a:lstStyle/>
          <a:p>
            <a:r>
              <a:rPr lang="ru-RU" dirty="0" err="1"/>
              <a:t>Маеров</a:t>
            </a:r>
            <a:r>
              <a:rPr lang="ru-RU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BCDC6269-B4EF-476E-8EF6-140D75447FF4}"/>
              </a:ext>
            </a:extLst>
          </p:cNvPr>
          <p:cNvSpPr txBox="1">
            <a:spLocks/>
          </p:cNvSpPr>
          <p:nvPr/>
        </p:nvSpPr>
        <p:spPr>
          <a:xfrm>
            <a:off x="4023612" y="884268"/>
            <a:ext cx="10090449" cy="1044094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ru-RU" sz="4800" dirty="0"/>
              <a:t>Системы </a:t>
            </a:r>
            <a:r>
              <a:rPr lang="en-US" sz="4800" dirty="0"/>
              <a:t>ci/cd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B9B53-34F8-4D3D-8134-5619D86543B4}"/>
              </a:ext>
            </a:extLst>
          </p:cNvPr>
          <p:cNvSpPr txBox="1"/>
          <p:nvPr/>
        </p:nvSpPr>
        <p:spPr>
          <a:xfrm>
            <a:off x="2299648" y="2831909"/>
            <a:ext cx="10747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4800" dirty="0"/>
              <a:t>Большое разнообразие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4800" dirty="0"/>
              <a:t>Декларативная настройка</a:t>
            </a:r>
            <a:r>
              <a:rPr lang="en-US" sz="4800" dirty="0"/>
              <a:t>(</a:t>
            </a:r>
            <a:r>
              <a:rPr lang="en-US" sz="4800" dirty="0" err="1"/>
              <a:t>yaml</a:t>
            </a:r>
            <a:r>
              <a:rPr lang="en-US" sz="4800" dirty="0"/>
              <a:t> hell)</a:t>
            </a:r>
            <a:endParaRPr lang="ru-RU" sz="4800" dirty="0"/>
          </a:p>
          <a:p>
            <a:pPr marL="342900" indent="-342900">
              <a:buFont typeface="+mj-lt"/>
              <a:buAutoNum type="arabicPeriod"/>
            </a:pPr>
            <a:r>
              <a:rPr lang="ru-RU" sz="4800" dirty="0"/>
              <a:t>Большая часть логики на </a:t>
            </a:r>
            <a:r>
              <a:rPr lang="en-US" sz="4800" dirty="0"/>
              <a:t>bash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BC0873-401A-49BE-814C-46F6D9A0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86" y="5661025"/>
            <a:ext cx="8028356" cy="439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0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itLab скачать бесплатно - Последняя версия 2024">
            <a:extLst>
              <a:ext uri="{FF2B5EF4-FFF2-40B4-BE49-F238E27FC236}">
                <a16:creationId xmlns:a16="http://schemas.microsoft.com/office/drawing/2014/main" id="{8FBF0D28-B6F8-4A4D-902F-A7E2CAEF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236" y="6181178"/>
            <a:ext cx="1677096" cy="152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etBrains TeamCity (@teamcity) / X">
            <a:extLst>
              <a:ext uri="{FF2B5EF4-FFF2-40B4-BE49-F238E27FC236}">
                <a16:creationId xmlns:a16="http://schemas.microsoft.com/office/drawing/2014/main" id="{BA542540-C90E-4912-95C4-D2900CE26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98" y="6161514"/>
            <a:ext cx="1540420" cy="15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HPro - Jenkins en Pipeline">
            <a:extLst>
              <a:ext uri="{FF2B5EF4-FFF2-40B4-BE49-F238E27FC236}">
                <a16:creationId xmlns:a16="http://schemas.microsoft.com/office/drawing/2014/main" id="{B0956C48-6488-49C8-BFC7-CAE77FAA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89" y="6181178"/>
            <a:ext cx="1520756" cy="152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Flic — купить лицензию, цена на сайте Allsoft">
            <a:extLst>
              <a:ext uri="{FF2B5EF4-FFF2-40B4-BE49-F238E27FC236}">
                <a16:creationId xmlns:a16="http://schemas.microsoft.com/office/drawing/2014/main" id="{C20FE744-E99F-400C-B5B8-A7A7C1C9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109" y="8168185"/>
            <a:ext cx="1756979" cy="12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ntegrating Invicti Enterprise with GitHub Actions | Invicti">
            <a:extLst>
              <a:ext uri="{FF2B5EF4-FFF2-40B4-BE49-F238E27FC236}">
                <a16:creationId xmlns:a16="http://schemas.microsoft.com/office/drawing/2014/main" id="{C6D26854-63A4-42C4-964A-ADC702AA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13" y="8168185"/>
            <a:ext cx="2342075" cy="11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азработчик – Бесплатные иконки: пользователь">
            <a:extLst>
              <a:ext uri="{FF2B5EF4-FFF2-40B4-BE49-F238E27FC236}">
                <a16:creationId xmlns:a16="http://schemas.microsoft.com/office/drawing/2014/main" id="{27DE71A2-1EA0-4F9D-AC6A-45F5AC29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37" y="920781"/>
            <a:ext cx="2280588" cy="22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radle — Википедия">
            <a:extLst>
              <a:ext uri="{FF2B5EF4-FFF2-40B4-BE49-F238E27FC236}">
                <a16:creationId xmlns:a16="http://schemas.microsoft.com/office/drawing/2014/main" id="{A83C3CC0-DFE9-4F71-AAA1-3CEECF33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498" y="6355653"/>
            <a:ext cx="7528167" cy="2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212">
            <a:extLst>
              <a:ext uri="{FF2B5EF4-FFF2-40B4-BE49-F238E27FC236}">
                <a16:creationId xmlns:a16="http://schemas.microsoft.com/office/drawing/2014/main" id="{9B995366-E9EC-4B9E-BFAA-6C44FEE7A0DF}"/>
              </a:ext>
            </a:extLst>
          </p:cNvPr>
          <p:cNvSpPr txBox="1">
            <a:spLocks/>
          </p:cNvSpPr>
          <p:nvPr/>
        </p:nvSpPr>
        <p:spPr>
          <a:xfrm>
            <a:off x="9876226" y="4638489"/>
            <a:ext cx="10090449" cy="1044094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ru-RU" sz="4800" dirty="0"/>
              <a:t>Системы автоматизации сборки</a:t>
            </a:r>
            <a:endParaRPr lang="ru-RU" sz="3600" dirty="0"/>
          </a:p>
        </p:txBody>
      </p:sp>
      <p:sp>
        <p:nvSpPr>
          <p:cNvPr id="11" name="Текст 212">
            <a:extLst>
              <a:ext uri="{FF2B5EF4-FFF2-40B4-BE49-F238E27FC236}">
                <a16:creationId xmlns:a16="http://schemas.microsoft.com/office/drawing/2014/main" id="{8BBFF1E6-420A-4D9C-959D-B6EE3F11A2A5}"/>
              </a:ext>
            </a:extLst>
          </p:cNvPr>
          <p:cNvSpPr txBox="1">
            <a:spLocks/>
          </p:cNvSpPr>
          <p:nvPr/>
        </p:nvSpPr>
        <p:spPr>
          <a:xfrm>
            <a:off x="-316377" y="4616931"/>
            <a:ext cx="10090449" cy="1044094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ru-RU" sz="4800" dirty="0"/>
              <a:t>Системы </a:t>
            </a:r>
            <a:r>
              <a:rPr lang="en-US" sz="4800" dirty="0"/>
              <a:t>ci/cd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69086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4BE240-FFC1-4D68-893E-543FB83C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98" y="0"/>
            <a:ext cx="17268115" cy="113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</a:t>
            </a:r>
            <a:r>
              <a:rPr lang="ru-RU" sz="6600" dirty="0"/>
              <a:t>в 2016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50044A-25B2-40ED-BA89-B97844B0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78" y="2872808"/>
            <a:ext cx="13382738" cy="70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1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</a:t>
            </a:r>
            <a:r>
              <a:rPr lang="ru-RU" sz="6600" dirty="0"/>
              <a:t>в 20</a:t>
            </a:r>
            <a:r>
              <a:rPr lang="en-US" sz="6600" dirty="0"/>
              <a:t>24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F7A09A-6A14-4EB1-AA55-AB8FA7F6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37" y="3049277"/>
            <a:ext cx="15024214" cy="630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7B5995-70D2-4545-9DED-0A2A8A0E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62" y="7495"/>
            <a:ext cx="17594987" cy="113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6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API</a:t>
            </a:r>
            <a:endParaRPr lang="ru-RU" dirty="0"/>
          </a:p>
        </p:txBody>
      </p:sp>
      <p:sp>
        <p:nvSpPr>
          <p:cNvPr id="5" name="Текст 212">
            <a:extLst>
              <a:ext uri="{FF2B5EF4-FFF2-40B4-BE49-F238E27FC236}">
                <a16:creationId xmlns:a16="http://schemas.microsoft.com/office/drawing/2014/main" id="{3950C8B0-3BED-41C1-AE7C-75EFE05F0FE9}"/>
              </a:ext>
            </a:extLst>
          </p:cNvPr>
          <p:cNvSpPr txBox="1">
            <a:spLocks/>
          </p:cNvSpPr>
          <p:nvPr/>
        </p:nvSpPr>
        <p:spPr>
          <a:xfrm>
            <a:off x="3468601" y="2465615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Project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4398FF-0853-443C-BEC3-69E18A04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3" y="3805330"/>
            <a:ext cx="6373473" cy="6518325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239650B4-6A96-4B80-A311-947F0CAAC9B2}"/>
              </a:ext>
            </a:extLst>
          </p:cNvPr>
          <p:cNvSpPr/>
          <p:nvPr/>
        </p:nvSpPr>
        <p:spPr>
          <a:xfrm>
            <a:off x="15234557" y="3700369"/>
            <a:ext cx="3094266" cy="16818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api</a:t>
            </a:r>
            <a:endParaRPr lang="ru-RU" sz="48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FD31DDF-ECBA-4C8B-A8D8-511BFD0470AC}"/>
              </a:ext>
            </a:extLst>
          </p:cNvPr>
          <p:cNvSpPr/>
          <p:nvPr/>
        </p:nvSpPr>
        <p:spPr>
          <a:xfrm>
            <a:off x="15234557" y="5516921"/>
            <a:ext cx="3094266" cy="173899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integrationTest</a:t>
            </a:r>
            <a:endParaRPr lang="ru-RU" sz="48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178A215-33DF-4CA1-9E86-98FF8FDF749E}"/>
              </a:ext>
            </a:extLst>
          </p:cNvPr>
          <p:cNvSpPr/>
          <p:nvPr/>
        </p:nvSpPr>
        <p:spPr>
          <a:xfrm>
            <a:off x="15234557" y="7390624"/>
            <a:ext cx="3094266" cy="173899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spring</a:t>
            </a:r>
            <a:endParaRPr lang="ru-RU" sz="480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3010A3E-16DC-4C2C-87E6-12ACF380D4C4}"/>
              </a:ext>
            </a:extLst>
          </p:cNvPr>
          <p:cNvSpPr/>
          <p:nvPr/>
        </p:nvSpPr>
        <p:spPr>
          <a:xfrm>
            <a:off x="10333265" y="5516921"/>
            <a:ext cx="3094266" cy="16818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service</a:t>
            </a:r>
            <a:endParaRPr lang="ru-RU" sz="48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D8E3C8A-7E26-4AD9-9B74-7E0FD3DBAB36}"/>
              </a:ext>
            </a:extLst>
          </p:cNvPr>
          <p:cNvCxnSpPr>
            <a:stCxn id="11" idx="7"/>
            <a:endCxn id="6" idx="2"/>
          </p:cNvCxnSpPr>
          <p:nvPr/>
        </p:nvCxnSpPr>
        <p:spPr>
          <a:xfrm flipV="1">
            <a:off x="12974386" y="4541290"/>
            <a:ext cx="2260171" cy="122193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E12A35F-8AA1-4914-A579-B14E55D77B43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13427531" y="6357842"/>
            <a:ext cx="1807026" cy="28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9268646-8138-4913-A935-A582190958A8}"/>
              </a:ext>
            </a:extLst>
          </p:cNvPr>
          <p:cNvCxnSpPr>
            <a:cxnSpLocks/>
            <a:stCxn id="11" idx="5"/>
            <a:endCxn id="10" idx="2"/>
          </p:cNvCxnSpPr>
          <p:nvPr/>
        </p:nvCxnSpPr>
        <p:spPr>
          <a:xfrm>
            <a:off x="12974386" y="6952463"/>
            <a:ext cx="2260171" cy="130765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20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704D74-B7F4-4263-A78D-713118A4A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18" y="2704465"/>
            <a:ext cx="19497675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6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Task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BFBDE-4B91-4357-883B-905A078E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65" y="3686936"/>
            <a:ext cx="6993603" cy="47678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DFA52A-A7C8-46B3-941F-4F8293FE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635" y="3686936"/>
            <a:ext cx="12016585" cy="45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6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Task configuration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43C7C-BAC4-40CA-9369-263E8B56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6" y="2581592"/>
            <a:ext cx="8267700" cy="62960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BECDB3-46C7-4CC0-98D2-66DB7C8B3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2743282"/>
            <a:ext cx="14230202" cy="44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8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BAC02A5-B4CB-4B68-9140-47C1368100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F7C3FB-9016-41B6-B6C4-AB07CEE949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E9142D-FCCB-4593-88FB-860135D1B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384300" indent="-1371600">
              <a:buFont typeface="+mj-lt"/>
              <a:buAutoNum type="arabicPeriod"/>
            </a:pPr>
            <a:r>
              <a:rPr lang="ru-RU" dirty="0"/>
              <a:t>Введение</a:t>
            </a:r>
          </a:p>
          <a:p>
            <a:pPr marL="1384300" indent="-1371600">
              <a:buFont typeface="+mj-lt"/>
              <a:buAutoNum type="arabicPeriod"/>
            </a:pPr>
            <a:r>
              <a:rPr lang="ru-RU" dirty="0"/>
              <a:t>Базовая теория</a:t>
            </a:r>
          </a:p>
          <a:p>
            <a:pPr marL="1384300" indent="-1371600">
              <a:buFont typeface="+mj-lt"/>
              <a:buAutoNum type="arabicPeriod"/>
            </a:pPr>
            <a:r>
              <a:rPr lang="ru-RU" dirty="0" err="1"/>
              <a:t>Переиспользование</a:t>
            </a:r>
            <a:r>
              <a:rPr lang="ru-RU" dirty="0"/>
              <a:t> логики</a:t>
            </a:r>
          </a:p>
        </p:txBody>
      </p:sp>
    </p:spTree>
    <p:extLst>
      <p:ext uri="{BB962C8B-B14F-4D97-AF65-F5344CB8AC3E}">
        <p14:creationId xmlns:p14="http://schemas.microsoft.com/office/powerpoint/2010/main" val="417516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Task configuration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894737-CDFF-4F83-BE22-F00CE341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98" y="2958782"/>
            <a:ext cx="8143875" cy="71723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37F6A7-4350-4A9E-9EC9-282D7B43D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353" y="2958782"/>
            <a:ext cx="10906125" cy="2371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4C951C-9537-431A-9FB5-7F56FB3C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353" y="5991544"/>
            <a:ext cx="67341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8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944FD661-7D1B-4AF6-B1E3-711E64123F59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600" dirty="0"/>
              <a:t>Task graph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8D039C88-753E-43E6-89C4-4A57BF337DF9}"/>
              </a:ext>
            </a:extLst>
          </p:cNvPr>
          <p:cNvSpPr/>
          <p:nvPr/>
        </p:nvSpPr>
        <p:spPr>
          <a:xfrm>
            <a:off x="14386560" y="3337560"/>
            <a:ext cx="2272749" cy="2011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myTask2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9C25EA9-CFF7-481D-AAC3-50E41F8EA7A2}"/>
              </a:ext>
            </a:extLst>
          </p:cNvPr>
          <p:cNvSpPr/>
          <p:nvPr/>
        </p:nvSpPr>
        <p:spPr>
          <a:xfrm>
            <a:off x="12481560" y="6373585"/>
            <a:ext cx="2272749" cy="2011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myTask</a:t>
            </a:r>
            <a:r>
              <a:rPr lang="ru-RU" dirty="0"/>
              <a:t>3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DDBB120-ECC4-4E74-87A5-ECEC075F6E96}"/>
              </a:ext>
            </a:extLst>
          </p:cNvPr>
          <p:cNvSpPr/>
          <p:nvPr/>
        </p:nvSpPr>
        <p:spPr>
          <a:xfrm>
            <a:off x="16177260" y="6373585"/>
            <a:ext cx="2272749" cy="2011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myTask</a:t>
            </a:r>
            <a:r>
              <a:rPr lang="ru-RU" dirty="0"/>
              <a:t>4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9C4267C-F4A0-4536-B71E-ECC35F53EB75}"/>
              </a:ext>
            </a:extLst>
          </p:cNvPr>
          <p:cNvCxnSpPr>
            <a:stCxn id="6" idx="3"/>
            <a:endCxn id="7" idx="0"/>
          </p:cNvCxnSpPr>
          <p:nvPr/>
        </p:nvCxnSpPr>
        <p:spPr>
          <a:xfrm flipH="1">
            <a:off x="13617935" y="5054636"/>
            <a:ext cx="1101461" cy="1318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305FEC1-B1E7-4604-8169-0359103DC8F4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>
            <a:off x="16326473" y="5054636"/>
            <a:ext cx="987162" cy="1318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931587-E64A-4009-B422-2E84C6A2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3" y="3618865"/>
            <a:ext cx="106013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0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API</a:t>
            </a:r>
            <a:endParaRPr lang="ru-RU" dirty="0"/>
          </a:p>
        </p:txBody>
      </p:sp>
      <p:sp>
        <p:nvSpPr>
          <p:cNvPr id="5" name="Текст 212">
            <a:extLst>
              <a:ext uri="{FF2B5EF4-FFF2-40B4-BE49-F238E27FC236}">
                <a16:creationId xmlns:a16="http://schemas.microsoft.com/office/drawing/2014/main" id="{3950C8B0-3BED-41C1-AE7C-75EFE05F0FE9}"/>
              </a:ext>
            </a:extLst>
          </p:cNvPr>
          <p:cNvSpPr txBox="1">
            <a:spLocks/>
          </p:cNvSpPr>
          <p:nvPr/>
        </p:nvSpPr>
        <p:spPr>
          <a:xfrm>
            <a:off x="3468601" y="2465615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Project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8DDC2-43A9-48CC-BD7F-5F4B7B09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914" y="4028617"/>
            <a:ext cx="10559200" cy="6167533"/>
          </a:xfrm>
          <a:prstGeom prst="rect">
            <a:avLst/>
          </a:prstGeom>
        </p:spPr>
      </p:pic>
      <p:sp>
        <p:nvSpPr>
          <p:cNvPr id="4" name="Левая фигурная скобка 3">
            <a:extLst>
              <a:ext uri="{FF2B5EF4-FFF2-40B4-BE49-F238E27FC236}">
                <a16:creationId xmlns:a16="http://schemas.microsoft.com/office/drawing/2014/main" id="{30665E4B-DB2D-4E1E-AD0B-699025BBD434}"/>
              </a:ext>
            </a:extLst>
          </p:cNvPr>
          <p:cNvSpPr/>
          <p:nvPr/>
        </p:nvSpPr>
        <p:spPr>
          <a:xfrm>
            <a:off x="7315201" y="3805330"/>
            <a:ext cx="963385" cy="2208896"/>
          </a:xfrm>
          <a:prstGeom prst="leftBrac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212">
            <a:extLst>
              <a:ext uri="{FF2B5EF4-FFF2-40B4-BE49-F238E27FC236}">
                <a16:creationId xmlns:a16="http://schemas.microsoft.com/office/drawing/2014/main" id="{A955B894-47DC-490F-9F2E-879BCD9D87E2}"/>
              </a:ext>
            </a:extLst>
          </p:cNvPr>
          <p:cNvSpPr txBox="1">
            <a:spLocks/>
          </p:cNvSpPr>
          <p:nvPr/>
        </p:nvSpPr>
        <p:spPr>
          <a:xfrm>
            <a:off x="836981" y="4653601"/>
            <a:ext cx="4061592" cy="982888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plugins</a:t>
            </a:r>
            <a:endParaRPr lang="ru-RU" dirty="0"/>
          </a:p>
        </p:txBody>
      </p:sp>
      <p:sp>
        <p:nvSpPr>
          <p:cNvPr id="16" name="Текст 212">
            <a:extLst>
              <a:ext uri="{FF2B5EF4-FFF2-40B4-BE49-F238E27FC236}">
                <a16:creationId xmlns:a16="http://schemas.microsoft.com/office/drawing/2014/main" id="{12D460EB-1EF0-462A-BA60-9720F37E64DF}"/>
              </a:ext>
            </a:extLst>
          </p:cNvPr>
          <p:cNvSpPr txBox="1">
            <a:spLocks/>
          </p:cNvSpPr>
          <p:nvPr/>
        </p:nvSpPr>
        <p:spPr>
          <a:xfrm>
            <a:off x="499523" y="7873547"/>
            <a:ext cx="4061592" cy="982888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tasks</a:t>
            </a:r>
            <a:endParaRPr lang="ru-RU" dirty="0"/>
          </a:p>
        </p:txBody>
      </p:sp>
      <p:sp>
        <p:nvSpPr>
          <p:cNvPr id="18" name="Левая фигурная скобка 17">
            <a:extLst>
              <a:ext uri="{FF2B5EF4-FFF2-40B4-BE49-F238E27FC236}">
                <a16:creationId xmlns:a16="http://schemas.microsoft.com/office/drawing/2014/main" id="{84DFE4B7-1CDF-46CB-9028-9988F1DCEFD1}"/>
              </a:ext>
            </a:extLst>
          </p:cNvPr>
          <p:cNvSpPr/>
          <p:nvPr/>
        </p:nvSpPr>
        <p:spPr>
          <a:xfrm>
            <a:off x="7315201" y="6317209"/>
            <a:ext cx="963385" cy="3708534"/>
          </a:xfrm>
          <a:prstGeom prst="leftBrac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784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Plugin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83A54-FEED-43FD-9E44-E0772437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71" y="3490248"/>
            <a:ext cx="10763250" cy="2676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4140EC-65A6-4588-B009-8EBEAB96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71" y="7113302"/>
            <a:ext cx="106489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AF231D-EF4C-4ABC-94B3-44E1CA00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06" y="927100"/>
            <a:ext cx="8877300" cy="94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6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1CB858-15B7-4000-9F19-384ED811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56" y="1550987"/>
            <a:ext cx="9372600" cy="82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5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06133B-94EA-497D-A39A-0E9B7EC5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29" y="2406959"/>
            <a:ext cx="14838468" cy="50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5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793613-36FC-45A5-85ED-CEA2DDE9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38" y="2912351"/>
            <a:ext cx="8734425" cy="50196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39BA9D-1089-48BE-821C-D6E88D767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75" y="2926638"/>
            <a:ext cx="7696200" cy="4991100"/>
          </a:xfrm>
          <a:prstGeom prst="rect">
            <a:avLst/>
          </a:prstGeom>
        </p:spPr>
      </p:pic>
      <p:sp>
        <p:nvSpPr>
          <p:cNvPr id="7" name="Текст 212">
            <a:extLst>
              <a:ext uri="{FF2B5EF4-FFF2-40B4-BE49-F238E27FC236}">
                <a16:creationId xmlns:a16="http://schemas.microsoft.com/office/drawing/2014/main" id="{989A3C5E-81EB-4B1A-8B21-653DF890312A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600" dirty="0"/>
              <a:t>Plugin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399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12">
            <a:extLst>
              <a:ext uri="{FF2B5EF4-FFF2-40B4-BE49-F238E27FC236}">
                <a16:creationId xmlns:a16="http://schemas.microsoft.com/office/drawing/2014/main" id="{989A3C5E-81EB-4B1A-8B21-653DF890312A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600" dirty="0"/>
              <a:t>Plugin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2F9071-0851-42F9-ACD9-11C9E134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23" y="2909525"/>
            <a:ext cx="8734425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9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CA23CD06-7F37-4605-9657-1177E0020635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b="1" dirty="0"/>
              <a:t>Configuration</a:t>
            </a:r>
            <a:r>
              <a:rPr lang="ru-RU" b="1" dirty="0"/>
              <a:t> </a:t>
            </a:r>
            <a:r>
              <a:rPr lang="en-US" b="1" dirty="0"/>
              <a:t>phase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C87E073-968B-4D21-80AA-50295F7957F4}"/>
              </a:ext>
            </a:extLst>
          </p:cNvPr>
          <p:cNvSpPr/>
          <p:nvPr/>
        </p:nvSpPr>
        <p:spPr>
          <a:xfrm>
            <a:off x="2169994" y="4380928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204C690-052D-4D8B-A60B-88355982B2CB}"/>
              </a:ext>
            </a:extLst>
          </p:cNvPr>
          <p:cNvSpPr/>
          <p:nvPr/>
        </p:nvSpPr>
        <p:spPr>
          <a:xfrm>
            <a:off x="7453952" y="4380930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accessor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0D88F91-934B-42D8-96C9-AA5A534F7C18}"/>
              </a:ext>
            </a:extLst>
          </p:cNvPr>
          <p:cNvSpPr/>
          <p:nvPr/>
        </p:nvSpPr>
        <p:spPr>
          <a:xfrm>
            <a:off x="12449033" y="4380929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87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C8516C-1DBD-488E-B0B7-952C61958D53}"/>
              </a:ext>
            </a:extLst>
          </p:cNvPr>
          <p:cNvSpPr txBox="1"/>
          <p:nvPr/>
        </p:nvSpPr>
        <p:spPr>
          <a:xfrm>
            <a:off x="3106366" y="3923489"/>
            <a:ext cx="8060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Непрерывное развёртывание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err="1"/>
              <a:t>Микросервисная</a:t>
            </a:r>
            <a:r>
              <a:rPr lang="ru-RU" sz="4000" dirty="0"/>
              <a:t> архитектура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DevOps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Infrastructure as Code</a:t>
            </a:r>
            <a:endParaRPr lang="ru-R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85729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75F28788-4FE9-4B4F-AA02-F02B01DCF8E5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Accessor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8A776A-0CE0-4583-98E8-3534E279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716" y="2804614"/>
            <a:ext cx="13956267" cy="79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2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66A0AF-ADF0-484C-87C4-33FB62A5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97" y="4121387"/>
            <a:ext cx="12515750" cy="4899783"/>
          </a:xfrm>
          <a:prstGeom prst="rect">
            <a:avLst/>
          </a:prstGeom>
        </p:spPr>
      </p:pic>
      <p:sp>
        <p:nvSpPr>
          <p:cNvPr id="5" name="Текст 212">
            <a:extLst>
              <a:ext uri="{FF2B5EF4-FFF2-40B4-BE49-F238E27FC236}">
                <a16:creationId xmlns:a16="http://schemas.microsoft.com/office/drawing/2014/main" id="{A317829F-1B95-4E91-8435-73176181792F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Accessor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082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52ADD2-11C1-483A-8C02-C25EACF0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35" y="464024"/>
            <a:ext cx="11191113" cy="103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FAA71-B966-4E6C-8527-9C633E18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002" y="1133698"/>
            <a:ext cx="13840061" cy="971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8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FCF7B1-6AF5-4DB5-815A-75BD3C05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506" y="198437"/>
            <a:ext cx="12534900" cy="109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2418550-B645-40A5-A0C5-345820412C7E}"/>
              </a:ext>
            </a:extLst>
          </p:cNvPr>
          <p:cNvSpPr/>
          <p:nvPr/>
        </p:nvSpPr>
        <p:spPr>
          <a:xfrm>
            <a:off x="2002249" y="8270537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  <a:r>
              <a:rPr lang="ru-RU" dirty="0"/>
              <a:t> </a:t>
            </a:r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BB4732E-C519-4791-9005-C3B3CBF49FED}"/>
              </a:ext>
            </a:extLst>
          </p:cNvPr>
          <p:cNvSpPr/>
          <p:nvPr/>
        </p:nvSpPr>
        <p:spPr>
          <a:xfrm>
            <a:off x="5790856" y="8270537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8A74423-89A0-4CF4-8504-7D251DCC43D0}"/>
              </a:ext>
            </a:extLst>
          </p:cNvPr>
          <p:cNvSpPr/>
          <p:nvPr/>
        </p:nvSpPr>
        <p:spPr>
          <a:xfrm>
            <a:off x="9579459" y="8270537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13EDC16-F5BA-44BB-A12A-53A45A924AD3}"/>
              </a:ext>
            </a:extLst>
          </p:cNvPr>
          <p:cNvSpPr/>
          <p:nvPr/>
        </p:nvSpPr>
        <p:spPr>
          <a:xfrm>
            <a:off x="13368066" y="8270537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C6ED66-56FD-4ECB-9D5A-9CCE45BB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57" y="873770"/>
            <a:ext cx="9520605" cy="63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F0DE99-ACBC-4E39-978F-2B4A0365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483" y="554657"/>
            <a:ext cx="9255169" cy="7993943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0B4F91A0-9B73-45CE-B0AC-602104AF9CAF}"/>
              </a:ext>
            </a:extLst>
          </p:cNvPr>
          <p:cNvSpPr/>
          <p:nvPr/>
        </p:nvSpPr>
        <p:spPr>
          <a:xfrm>
            <a:off x="3899403" y="8946100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  <a:r>
              <a:rPr lang="ru-RU" dirty="0"/>
              <a:t> </a:t>
            </a:r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38CD0FA-01B1-4B9E-9C36-6E42EF41A1CF}"/>
              </a:ext>
            </a:extLst>
          </p:cNvPr>
          <p:cNvSpPr/>
          <p:nvPr/>
        </p:nvSpPr>
        <p:spPr>
          <a:xfrm>
            <a:off x="7476354" y="8946101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1A22B8-8D0A-4268-87FE-FD9673FB6854}"/>
              </a:ext>
            </a:extLst>
          </p:cNvPr>
          <p:cNvSpPr/>
          <p:nvPr/>
        </p:nvSpPr>
        <p:spPr>
          <a:xfrm>
            <a:off x="11264957" y="8946101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D76E9DD-567D-44BB-842F-2DF933D5729F}"/>
              </a:ext>
            </a:extLst>
          </p:cNvPr>
          <p:cNvSpPr/>
          <p:nvPr/>
        </p:nvSpPr>
        <p:spPr>
          <a:xfrm>
            <a:off x="15053564" y="8946101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D2F3D4E-56F5-4843-AD2E-C43FCC9DB8BB}"/>
              </a:ext>
            </a:extLst>
          </p:cNvPr>
          <p:cNvSpPr/>
          <p:nvPr/>
        </p:nvSpPr>
        <p:spPr>
          <a:xfrm>
            <a:off x="289454" y="8946100"/>
            <a:ext cx="3398293" cy="169914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 err="1"/>
              <a:t>Src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6761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4A28B9-C048-432A-A28C-CC313465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95" y="1011172"/>
            <a:ext cx="11201837" cy="4728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F6FBD-FBDB-4AD3-A178-4ADEAF384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927" y="1308569"/>
            <a:ext cx="6600825" cy="4133850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1E90530C-99C3-45BF-921A-9344680C507F}"/>
              </a:ext>
            </a:extLst>
          </p:cNvPr>
          <p:cNvSpPr/>
          <p:nvPr/>
        </p:nvSpPr>
        <p:spPr>
          <a:xfrm>
            <a:off x="6774347" y="8335689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6FD6F42-0370-4B0B-9018-7671B1613225}"/>
              </a:ext>
            </a:extLst>
          </p:cNvPr>
          <p:cNvSpPr/>
          <p:nvPr/>
        </p:nvSpPr>
        <p:spPr>
          <a:xfrm>
            <a:off x="15236466" y="8508076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9339B27-FF7E-4946-B1C7-FD8B773D001E}"/>
              </a:ext>
            </a:extLst>
          </p:cNvPr>
          <p:cNvSpPr/>
          <p:nvPr/>
        </p:nvSpPr>
        <p:spPr>
          <a:xfrm>
            <a:off x="3067133" y="8103342"/>
            <a:ext cx="3398293" cy="169914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 err="1"/>
              <a:t>Src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7AA22A-844F-4A09-A4B6-BD07CE3DD444}"/>
              </a:ext>
            </a:extLst>
          </p:cNvPr>
          <p:cNvSpPr/>
          <p:nvPr/>
        </p:nvSpPr>
        <p:spPr>
          <a:xfrm>
            <a:off x="10481563" y="8103341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err="1"/>
              <a:t>фссуыыук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346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1A8343-AF44-4AAF-9E85-553A43F4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53" y="3593792"/>
            <a:ext cx="17729625" cy="5738276"/>
          </a:xfrm>
          <a:prstGeom prst="rect">
            <a:avLst/>
          </a:prstGeom>
        </p:spPr>
      </p:pic>
      <p:sp>
        <p:nvSpPr>
          <p:cNvPr id="5" name="Текст 212">
            <a:extLst>
              <a:ext uri="{FF2B5EF4-FFF2-40B4-BE49-F238E27FC236}">
                <a16:creationId xmlns:a16="http://schemas.microsoft.com/office/drawing/2014/main" id="{31C90F8C-EC51-4DE7-84DD-5119A466180E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Precompile Plugin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6056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31C90F8C-EC51-4DE7-84DD-5119A466180E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Precompile Plugin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E728B-5AC1-46BA-B261-FDDA255E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88" y="3299740"/>
            <a:ext cx="8044512" cy="45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8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A48364-9F96-41AE-A69D-4AEC28B54EE3}"/>
              </a:ext>
            </a:extLst>
          </p:cNvPr>
          <p:cNvSpPr txBox="1"/>
          <p:nvPr/>
        </p:nvSpPr>
        <p:spPr>
          <a:xfrm>
            <a:off x="1160833" y="5064867"/>
            <a:ext cx="395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New feature</a:t>
            </a:r>
            <a:endParaRPr lang="ru-RU" sz="4000" dirty="0"/>
          </a:p>
        </p:txBody>
      </p:sp>
      <p:pic>
        <p:nvPicPr>
          <p:cNvPr id="1026" name="Picture 2" descr="Разработчик – Бесплатные иконки: пользователь">
            <a:extLst>
              <a:ext uri="{FF2B5EF4-FFF2-40B4-BE49-F238E27FC236}">
                <a16:creationId xmlns:a16="http://schemas.microsoft.com/office/drawing/2014/main" id="{A7A1119D-D9A8-4BDD-A82E-261F16ED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66" y="4148476"/>
            <a:ext cx="3873601" cy="387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41F5A-31DC-45C6-B86A-32E0B924E468}"/>
              </a:ext>
            </a:extLst>
          </p:cNvPr>
          <p:cNvSpPr txBox="1"/>
          <p:nvPr/>
        </p:nvSpPr>
        <p:spPr>
          <a:xfrm>
            <a:off x="7130693" y="3180946"/>
            <a:ext cx="339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Разработчики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599BF-E57E-46A9-8905-222DCCE7F167}"/>
              </a:ext>
            </a:extLst>
          </p:cNvPr>
          <p:cNvSpPr txBox="1"/>
          <p:nvPr/>
        </p:nvSpPr>
        <p:spPr>
          <a:xfrm>
            <a:off x="14218595" y="4999305"/>
            <a:ext cx="42574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Git Commit</a:t>
            </a:r>
            <a:br>
              <a:rPr lang="en-US" sz="4000" dirty="0"/>
            </a:br>
            <a:r>
              <a:rPr lang="en-US" sz="4000" dirty="0"/>
              <a:t>/</a:t>
            </a:r>
            <a:br>
              <a:rPr lang="en-US" sz="4000" dirty="0"/>
            </a:br>
            <a:r>
              <a:rPr lang="en-US" sz="4000" dirty="0"/>
              <a:t>Fat Jar</a:t>
            </a:r>
            <a:endParaRPr lang="ru-RU" sz="4000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202A58D3-2061-4BE3-AFEB-DF0086734506}"/>
              </a:ext>
            </a:extLst>
          </p:cNvPr>
          <p:cNvSpPr/>
          <p:nvPr/>
        </p:nvSpPr>
        <p:spPr>
          <a:xfrm>
            <a:off x="4088858" y="5225269"/>
            <a:ext cx="2055779" cy="353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D4CFB31E-FC76-4739-AF69-3FA737462373}"/>
              </a:ext>
            </a:extLst>
          </p:cNvPr>
          <p:cNvSpPr/>
          <p:nvPr/>
        </p:nvSpPr>
        <p:spPr>
          <a:xfrm>
            <a:off x="11371631" y="5230744"/>
            <a:ext cx="2055779" cy="353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220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31C90F8C-EC51-4DE7-84DD-5119A466180E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Standalone Plugin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C888C7-1ED6-4408-902B-5D9407CB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61" y="2877698"/>
            <a:ext cx="12588745" cy="36917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57F17E-C7A4-4A51-BC80-D9AE2D62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646" y="7710419"/>
            <a:ext cx="118300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24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31C90F8C-EC51-4DE7-84DD-5119A466180E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dirty="0"/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1555F-2676-4B4E-8938-216C39F95EC7}"/>
              </a:ext>
            </a:extLst>
          </p:cNvPr>
          <p:cNvSpPr txBox="1"/>
          <p:nvPr/>
        </p:nvSpPr>
        <p:spPr>
          <a:xfrm>
            <a:off x="1337985" y="3280345"/>
            <a:ext cx="176536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 err="1"/>
              <a:t>Градл</a:t>
            </a:r>
            <a:r>
              <a:rPr lang="ru-RU" sz="2800" dirty="0"/>
              <a:t> очень мощный </a:t>
            </a:r>
            <a:r>
              <a:rPr lang="ru-RU" sz="2800" dirty="0" err="1"/>
              <a:t>инструмен</a:t>
            </a:r>
            <a:r>
              <a:rPr lang="ru-RU" sz="2800" dirty="0"/>
              <a:t>, который позволяет настраивать сложную логику сборки через удобный </a:t>
            </a:r>
            <a:r>
              <a:rPr lang="en-US" sz="2800" dirty="0" err="1"/>
              <a:t>kotlin-dsl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Перед тем как углубляться в сложную настройку, лучше почитать документацию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Общую логику можно инкапсулировать в отдельные плагины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Практически весь </a:t>
            </a:r>
            <a:r>
              <a:rPr lang="en-US" sz="2800" dirty="0"/>
              <a:t>ci </a:t>
            </a:r>
            <a:r>
              <a:rPr lang="ru-RU" sz="2800" dirty="0"/>
              <a:t>и </a:t>
            </a:r>
            <a:r>
              <a:rPr lang="en-US" sz="2800" dirty="0"/>
              <a:t>cd </a:t>
            </a:r>
            <a:r>
              <a:rPr lang="ru-RU" sz="2800" dirty="0"/>
              <a:t>можно представить </a:t>
            </a:r>
            <a:r>
              <a:rPr lang="ru-RU" sz="2800" dirty="0" err="1"/>
              <a:t>градл</a:t>
            </a:r>
            <a:r>
              <a:rPr lang="ru-RU" sz="2800" dirty="0"/>
              <a:t> плагинами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Канал в </a:t>
            </a:r>
            <a:r>
              <a:rPr lang="en-US" sz="2800" dirty="0"/>
              <a:t>time ~</a:t>
            </a:r>
            <a:r>
              <a:rPr lang="en-US" sz="2800" dirty="0" err="1"/>
              <a:t>gradle</a:t>
            </a:r>
            <a:r>
              <a:rPr lang="en-US" sz="2800" dirty="0"/>
              <a:t>-developer</a:t>
            </a:r>
            <a:endParaRPr lang="ru-RU" sz="2800" dirty="0"/>
          </a:p>
          <a:p>
            <a:pPr marL="342900" indent="-342900">
              <a:buFont typeface="+mj-lt"/>
              <a:buAutoNum type="arabicPeriod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2452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A48364-9F96-41AE-A69D-4AEC28B54EE3}"/>
              </a:ext>
            </a:extLst>
          </p:cNvPr>
          <p:cNvSpPr txBox="1"/>
          <p:nvPr/>
        </p:nvSpPr>
        <p:spPr>
          <a:xfrm>
            <a:off x="1160833" y="5064867"/>
            <a:ext cx="395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New feature</a:t>
            </a:r>
            <a:endParaRPr lang="ru-RU" sz="4000" dirty="0"/>
          </a:p>
        </p:txBody>
      </p:sp>
      <p:pic>
        <p:nvPicPr>
          <p:cNvPr id="1026" name="Picture 2" descr="Разработчик – Бесплатные иконки: пользователь">
            <a:extLst>
              <a:ext uri="{FF2B5EF4-FFF2-40B4-BE49-F238E27FC236}">
                <a16:creationId xmlns:a16="http://schemas.microsoft.com/office/drawing/2014/main" id="{A7A1119D-D9A8-4BDD-A82E-261F16ED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66" y="4148476"/>
            <a:ext cx="3873601" cy="387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41F5A-31DC-45C6-B86A-32E0B924E468}"/>
              </a:ext>
            </a:extLst>
          </p:cNvPr>
          <p:cNvSpPr txBox="1"/>
          <p:nvPr/>
        </p:nvSpPr>
        <p:spPr>
          <a:xfrm>
            <a:off x="7130693" y="3180946"/>
            <a:ext cx="339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Разработчики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599BF-E57E-46A9-8905-222DCCE7F167}"/>
              </a:ext>
            </a:extLst>
          </p:cNvPr>
          <p:cNvSpPr txBox="1"/>
          <p:nvPr/>
        </p:nvSpPr>
        <p:spPr>
          <a:xfrm>
            <a:off x="14009075" y="3180946"/>
            <a:ext cx="2117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Auto Test</a:t>
            </a:r>
            <a:endParaRPr lang="ru-RU" sz="4000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202A58D3-2061-4BE3-AFEB-DF0086734506}"/>
              </a:ext>
            </a:extLst>
          </p:cNvPr>
          <p:cNvSpPr/>
          <p:nvPr/>
        </p:nvSpPr>
        <p:spPr>
          <a:xfrm>
            <a:off x="4088858" y="5225269"/>
            <a:ext cx="2055779" cy="353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D4CFB31E-FC76-4739-AF69-3FA737462373}"/>
              </a:ext>
            </a:extLst>
          </p:cNvPr>
          <p:cNvSpPr/>
          <p:nvPr/>
        </p:nvSpPr>
        <p:spPr>
          <a:xfrm>
            <a:off x="11371631" y="5230744"/>
            <a:ext cx="2055779" cy="353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7D8A-808F-4100-BA67-BF883416F769}"/>
              </a:ext>
            </a:extLst>
          </p:cNvPr>
          <p:cNvSpPr txBox="1"/>
          <p:nvPr/>
        </p:nvSpPr>
        <p:spPr>
          <a:xfrm>
            <a:off x="14009075" y="4080111"/>
            <a:ext cx="387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Feature contour</a:t>
            </a:r>
            <a:endParaRPr lang="ru-RU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63508-F49D-4D88-AAF5-8B583E4470CB}"/>
              </a:ext>
            </a:extLst>
          </p:cNvPr>
          <p:cNvSpPr txBox="1"/>
          <p:nvPr/>
        </p:nvSpPr>
        <p:spPr>
          <a:xfrm>
            <a:off x="14009074" y="5817111"/>
            <a:ext cx="387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Deploy </a:t>
            </a:r>
            <a:r>
              <a:rPr lang="en-US" sz="4000" dirty="0" err="1"/>
              <a:t>Qa</a:t>
            </a:r>
            <a:r>
              <a:rPr lang="en-US" sz="4000" dirty="0"/>
              <a:t>/Prod</a:t>
            </a:r>
            <a:endParaRPr lang="ru-RU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B857D-B099-43A6-BC8B-726CC989E361}"/>
              </a:ext>
            </a:extLst>
          </p:cNvPr>
          <p:cNvSpPr txBox="1"/>
          <p:nvPr/>
        </p:nvSpPr>
        <p:spPr>
          <a:xfrm>
            <a:off x="14009074" y="4859580"/>
            <a:ext cx="387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Perf test</a:t>
            </a:r>
            <a:endParaRPr lang="ru-RU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DA211-3AC8-4558-8594-B9081F604312}"/>
              </a:ext>
            </a:extLst>
          </p:cNvPr>
          <p:cNvSpPr txBox="1"/>
          <p:nvPr/>
        </p:nvSpPr>
        <p:spPr>
          <a:xfrm>
            <a:off x="14009074" y="7855609"/>
            <a:ext cx="387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Notification</a:t>
            </a:r>
            <a:endParaRPr lang="ru-RU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DA3BDB-473A-4AD4-895D-83F1C9EA827E}"/>
              </a:ext>
            </a:extLst>
          </p:cNvPr>
          <p:cNvSpPr txBox="1"/>
          <p:nvPr/>
        </p:nvSpPr>
        <p:spPr>
          <a:xfrm>
            <a:off x="14009074" y="6860225"/>
            <a:ext cx="387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Smoke test</a:t>
            </a:r>
            <a:endParaRPr lang="ru-RU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CFEAC-7EB2-4C2A-84DE-695C79B574CD}"/>
              </a:ext>
            </a:extLst>
          </p:cNvPr>
          <p:cNvSpPr txBox="1"/>
          <p:nvPr/>
        </p:nvSpPr>
        <p:spPr>
          <a:xfrm>
            <a:off x="14009073" y="8831538"/>
            <a:ext cx="387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Docs as code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97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27AC512-1699-412E-B5D9-0EE395D27C98}"/>
              </a:ext>
            </a:extLst>
          </p:cNvPr>
          <p:cNvSpPr/>
          <p:nvPr/>
        </p:nvSpPr>
        <p:spPr>
          <a:xfrm>
            <a:off x="3683538" y="5155659"/>
            <a:ext cx="4682247" cy="487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Разработка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5E707A5-03E2-4995-AF22-9B474E4E0BC6}"/>
              </a:ext>
            </a:extLst>
          </p:cNvPr>
          <p:cNvSpPr/>
          <p:nvPr/>
        </p:nvSpPr>
        <p:spPr>
          <a:xfrm>
            <a:off x="8190688" y="4883284"/>
            <a:ext cx="4604427" cy="4551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Администрирование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219BF42-E3C2-4143-803E-E60A67E2865E}"/>
              </a:ext>
            </a:extLst>
          </p:cNvPr>
          <p:cNvSpPr/>
          <p:nvPr/>
        </p:nvSpPr>
        <p:spPr>
          <a:xfrm>
            <a:off x="5919279" y="1289591"/>
            <a:ext cx="4542818" cy="4400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14734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15E707A5-03E2-4995-AF22-9B474E4E0BC6}"/>
              </a:ext>
            </a:extLst>
          </p:cNvPr>
          <p:cNvSpPr/>
          <p:nvPr/>
        </p:nvSpPr>
        <p:spPr>
          <a:xfrm>
            <a:off x="8931610" y="4579837"/>
            <a:ext cx="7190364" cy="62956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Администрирование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219BF42-E3C2-4143-803E-E60A67E2865E}"/>
              </a:ext>
            </a:extLst>
          </p:cNvPr>
          <p:cNvSpPr/>
          <p:nvPr/>
        </p:nvSpPr>
        <p:spPr>
          <a:xfrm>
            <a:off x="5766877" y="-447473"/>
            <a:ext cx="6679660" cy="5687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Тестирование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27AC512-1699-412E-B5D9-0EE395D27C98}"/>
              </a:ext>
            </a:extLst>
          </p:cNvPr>
          <p:cNvSpPr/>
          <p:nvPr/>
        </p:nvSpPr>
        <p:spPr>
          <a:xfrm>
            <a:off x="3117713" y="3359285"/>
            <a:ext cx="7679989" cy="7269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Разработка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8C48B30-2370-4090-8F55-9D45E5030A73}"/>
              </a:ext>
            </a:extLst>
          </p:cNvPr>
          <p:cNvSpPr/>
          <p:nvPr/>
        </p:nvSpPr>
        <p:spPr>
          <a:xfrm>
            <a:off x="5919279" y="1289591"/>
            <a:ext cx="4542818" cy="440014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8E70C0FB-E68B-4567-A8AD-ACB32479D441}"/>
              </a:ext>
            </a:extLst>
          </p:cNvPr>
          <p:cNvSpPr/>
          <p:nvPr/>
        </p:nvSpPr>
        <p:spPr>
          <a:xfrm>
            <a:off x="8190688" y="4883284"/>
            <a:ext cx="4604427" cy="455159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4E18BD1-CDD7-4F82-B6EA-AB524323DF72}"/>
              </a:ext>
            </a:extLst>
          </p:cNvPr>
          <p:cNvSpPr/>
          <p:nvPr/>
        </p:nvSpPr>
        <p:spPr>
          <a:xfrm>
            <a:off x="3683538" y="5155659"/>
            <a:ext cx="4682247" cy="48768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790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26A481-9576-4990-AD02-15B7CE52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5" y="0"/>
            <a:ext cx="19785301" cy="113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itLab скачать бесплатно - Последняя версия 2024">
            <a:extLst>
              <a:ext uri="{FF2B5EF4-FFF2-40B4-BE49-F238E27FC236}">
                <a16:creationId xmlns:a16="http://schemas.microsoft.com/office/drawing/2014/main" id="{8FBF0D28-B6F8-4A4D-902F-A7E2CAEF0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236" y="6181178"/>
            <a:ext cx="1677096" cy="152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JetBrains TeamCity (@teamcity) / X">
            <a:extLst>
              <a:ext uri="{FF2B5EF4-FFF2-40B4-BE49-F238E27FC236}">
                <a16:creationId xmlns:a16="http://schemas.microsoft.com/office/drawing/2014/main" id="{BA542540-C90E-4912-95C4-D2900CE26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98" y="6161514"/>
            <a:ext cx="1540420" cy="15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HPro - Jenkins en Pipeline">
            <a:extLst>
              <a:ext uri="{FF2B5EF4-FFF2-40B4-BE49-F238E27FC236}">
                <a16:creationId xmlns:a16="http://schemas.microsoft.com/office/drawing/2014/main" id="{B0956C48-6488-49C8-BFC7-CAE77FAA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89" y="6181178"/>
            <a:ext cx="1520756" cy="152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Flic — купить лицензию, цена на сайте Allsoft">
            <a:extLst>
              <a:ext uri="{FF2B5EF4-FFF2-40B4-BE49-F238E27FC236}">
                <a16:creationId xmlns:a16="http://schemas.microsoft.com/office/drawing/2014/main" id="{C20FE744-E99F-400C-B5B8-A7A7C1C9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109" y="8168185"/>
            <a:ext cx="1756979" cy="12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ntegrating Invicti Enterprise with GitHub Actions | Invicti">
            <a:extLst>
              <a:ext uri="{FF2B5EF4-FFF2-40B4-BE49-F238E27FC236}">
                <a16:creationId xmlns:a16="http://schemas.microsoft.com/office/drawing/2014/main" id="{C6D26854-63A4-42C4-964A-ADC702AA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13" y="8168185"/>
            <a:ext cx="2342075" cy="11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азработчик – Бесплатные иконки: пользователь">
            <a:extLst>
              <a:ext uri="{FF2B5EF4-FFF2-40B4-BE49-F238E27FC236}">
                <a16:creationId xmlns:a16="http://schemas.microsoft.com/office/drawing/2014/main" id="{27DE71A2-1EA0-4F9D-AC6A-45F5AC29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37" y="920781"/>
            <a:ext cx="2280588" cy="22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radle — Википедия">
            <a:extLst>
              <a:ext uri="{FF2B5EF4-FFF2-40B4-BE49-F238E27FC236}">
                <a16:creationId xmlns:a16="http://schemas.microsoft.com/office/drawing/2014/main" id="{A83C3CC0-DFE9-4F71-AAA1-3CEECF33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498" y="6355653"/>
            <a:ext cx="7528167" cy="26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212">
            <a:extLst>
              <a:ext uri="{FF2B5EF4-FFF2-40B4-BE49-F238E27FC236}">
                <a16:creationId xmlns:a16="http://schemas.microsoft.com/office/drawing/2014/main" id="{9B995366-E9EC-4B9E-BFAA-6C44FEE7A0DF}"/>
              </a:ext>
            </a:extLst>
          </p:cNvPr>
          <p:cNvSpPr txBox="1">
            <a:spLocks/>
          </p:cNvSpPr>
          <p:nvPr/>
        </p:nvSpPr>
        <p:spPr>
          <a:xfrm>
            <a:off x="9876226" y="4638489"/>
            <a:ext cx="10090449" cy="1044094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ru-RU" sz="4800" dirty="0"/>
              <a:t>Системы автоматизации сборки</a:t>
            </a:r>
            <a:endParaRPr lang="ru-RU" sz="3600" dirty="0"/>
          </a:p>
        </p:txBody>
      </p:sp>
      <p:sp>
        <p:nvSpPr>
          <p:cNvPr id="11" name="Текст 212">
            <a:extLst>
              <a:ext uri="{FF2B5EF4-FFF2-40B4-BE49-F238E27FC236}">
                <a16:creationId xmlns:a16="http://schemas.microsoft.com/office/drawing/2014/main" id="{8BBFF1E6-420A-4D9C-959D-B6EE3F11A2A5}"/>
              </a:ext>
            </a:extLst>
          </p:cNvPr>
          <p:cNvSpPr txBox="1">
            <a:spLocks/>
          </p:cNvSpPr>
          <p:nvPr/>
        </p:nvSpPr>
        <p:spPr>
          <a:xfrm>
            <a:off x="-316377" y="4616931"/>
            <a:ext cx="10090449" cy="1044094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ru-RU" sz="4800" dirty="0"/>
              <a:t>Системы </a:t>
            </a:r>
            <a:r>
              <a:rPr lang="en-US" sz="4800" dirty="0"/>
              <a:t>ci/cd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0272646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12081</TotalTime>
  <Words>260</Words>
  <Application>Microsoft Office PowerPoint</Application>
  <PresentationFormat>Произвольный</PresentationFormat>
  <Paragraphs>93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471</cp:revision>
  <dcterms:created xsi:type="dcterms:W3CDTF">2020-08-11T16:12:28Z</dcterms:created>
  <dcterms:modified xsi:type="dcterms:W3CDTF">2024-02-17T13:43:28Z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